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492" r:id="rId3"/>
    <p:sldId id="515" r:id="rId4"/>
    <p:sldId id="578" r:id="rId5"/>
    <p:sldId id="583" r:id="rId6"/>
    <p:sldId id="640" r:id="rId7"/>
    <p:sldId id="641" r:id="rId8"/>
    <p:sldId id="642" r:id="rId9"/>
    <p:sldId id="646" r:id="rId10"/>
    <p:sldId id="647" r:id="rId11"/>
    <p:sldId id="643" r:id="rId12"/>
    <p:sldId id="648" r:id="rId13"/>
    <p:sldId id="655" r:id="rId14"/>
    <p:sldId id="653" r:id="rId15"/>
    <p:sldId id="654" r:id="rId16"/>
    <p:sldId id="709" r:id="rId17"/>
    <p:sldId id="649" r:id="rId18"/>
    <p:sldId id="650" r:id="rId19"/>
    <p:sldId id="651" r:id="rId20"/>
    <p:sldId id="652" r:id="rId21"/>
    <p:sldId id="659" r:id="rId22"/>
    <p:sldId id="656" r:id="rId23"/>
    <p:sldId id="657" r:id="rId24"/>
    <p:sldId id="664" r:id="rId25"/>
    <p:sldId id="668" r:id="rId26"/>
    <p:sldId id="669" r:id="rId27"/>
    <p:sldId id="660" r:id="rId28"/>
    <p:sldId id="661" r:id="rId29"/>
    <p:sldId id="698" r:id="rId30"/>
    <p:sldId id="699" r:id="rId31"/>
    <p:sldId id="700" r:id="rId32"/>
    <p:sldId id="703" r:id="rId33"/>
    <p:sldId id="702" r:id="rId34"/>
    <p:sldId id="704" r:id="rId35"/>
    <p:sldId id="705" r:id="rId36"/>
    <p:sldId id="701" r:id="rId37"/>
    <p:sldId id="708" r:id="rId38"/>
    <p:sldId id="716" r:id="rId39"/>
    <p:sldId id="706" r:id="rId40"/>
    <p:sldId id="707" r:id="rId41"/>
    <p:sldId id="710" r:id="rId42"/>
    <p:sldId id="715" r:id="rId43"/>
    <p:sldId id="711" r:id="rId44"/>
    <p:sldId id="714" r:id="rId45"/>
    <p:sldId id="717" r:id="rId46"/>
    <p:sldId id="712" r:id="rId47"/>
    <p:sldId id="718" r:id="rId48"/>
    <p:sldId id="719" r:id="rId49"/>
    <p:sldId id="697" r:id="rId5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65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10/9/2015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10 – File 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847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on concepts from: http://mcsp.wartburg.edu/zelle/python/ppics2/code/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5'4“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8" name="Rounded Rectangle 17"/>
          <p:cNvSpPr/>
          <p:nvPr/>
        </p:nvSpPr>
        <p:spPr>
          <a:xfrm flipH="1">
            <a:off x="5361852" y="3075671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4895929" y="409979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flipH="1">
            <a:off x="4895928" y="512392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flipH="1">
            <a:off x="5596128" y="5130023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92238" y="2964221"/>
            <a:ext cx="242011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double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92240" y="3988349"/>
            <a:ext cx="242011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single quotes (using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for the string)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240" y="5130023"/>
            <a:ext cx="2420112" cy="92333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Courier New" panose="02070309020205020404" pitchFamily="49" charset="0"/>
              </a:rPr>
              <a:t>escape both single and double quotes (works for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smtClean="0">
                <a:latin typeface="+mj-lt"/>
                <a:cs typeface="Courier New" panose="02070309020205020404" pitchFamily="49" charset="0"/>
              </a:rPr>
              <a:t>)</a:t>
            </a:r>
            <a:endParaRPr lang="en-US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9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Escape 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19145"/>
              </p:ext>
            </p:extLst>
          </p:nvPr>
        </p:nvGraphicFramePr>
        <p:xfrm>
          <a:off x="457200" y="2177352"/>
          <a:ext cx="8229600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1488"/>
                <a:gridCol w="54681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Escape Sequence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Purpose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\'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single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</a:t>
                      </a:r>
                      <a:r>
                        <a:rPr lang="en-US" sz="2800" baseline="0" dirty="0" smtClean="0"/>
                        <a:t> a double quote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\\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backslash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tab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Print a new line (“enter”)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"""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	Allows multiple lines of text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30096" y="5805552"/>
            <a:ext cx="741273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is not really an escape sequence, but is useful for printing quotes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9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tI'm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tabbed in."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tabby_cat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I'm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tabbed 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split\non a line."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persian_cat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split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 a line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"I'm \\ a \\ cat."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backslash_cat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I'm \ a \ 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11607" y="2413097"/>
            <a:ext cx="197533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1607" y="3716722"/>
            <a:ext cx="248660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newline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11606" y="5217256"/>
            <a:ext cx="347415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\\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adds a single backslash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5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I'll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I'll 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22277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I'll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I'll 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3104" y="3217769"/>
            <a:ext cx="341376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using triple quotes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), the times you hit “enter” inside the string will print as newlines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flipH="1">
            <a:off x="2582318" y="193484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flipH="1">
            <a:off x="2861030" y="2266485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flipH="1">
            <a:off x="2570287" y="2587735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flipH="1">
            <a:off x="2326217" y="2943125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flipH="1">
            <a:off x="3819737" y="3257069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flipH="1">
            <a:off x="560832" y="4159277"/>
            <a:ext cx="274320" cy="27432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flipH="1">
            <a:off x="2921397" y="4454339"/>
            <a:ext cx="274320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 flipH="1">
            <a:off x="3429823" y="4743256"/>
            <a:ext cx="274320" cy="274320"/>
          </a:xfrm>
          <a:prstGeom prst="roundRect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flipH="1">
            <a:off x="3188801" y="5070019"/>
            <a:ext cx="274320" cy="274320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flipH="1">
            <a:off x="2881183" y="5689958"/>
            <a:ext cx="274320" cy="274320"/>
          </a:xfrm>
          <a:prstGeom prst="round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I'll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t* Catnip\n\t* Grass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"""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fat_cat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I'll do a list: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 food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Fishies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Catnip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 Grass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1840" y="2680505"/>
            <a:ext cx="224965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puts in a tab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914400" y="2911338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87824" y="3298931"/>
            <a:ext cx="25542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>
                <a:cs typeface="Courier New" panose="02070309020205020404" pitchFamily="49" charset="0"/>
              </a:rPr>
              <a:t> adds a newline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10384" y="3529764"/>
            <a:ext cx="2377440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95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826364"/>
            <a:ext cx="8564880" cy="1143000"/>
          </a:xfrm>
        </p:spPr>
        <p:txBody>
          <a:bodyPr/>
          <a:lstStyle/>
          <a:p>
            <a:r>
              <a:rPr lang="en-US" sz="4000" dirty="0" smtClean="0"/>
              <a:t>How Python Handles 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7240" cy="4156799"/>
          </a:xfrm>
        </p:spPr>
        <p:txBody>
          <a:bodyPr/>
          <a:lstStyle/>
          <a:p>
            <a:r>
              <a:rPr lang="en-US" dirty="0" smtClean="0"/>
              <a:t>Escape </a:t>
            </a:r>
            <a:r>
              <a:rPr lang="en-US" dirty="0"/>
              <a:t>sequences look like two characters to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Python treats them as a </a:t>
            </a:r>
            <a:r>
              <a:rPr lang="en-US" u="sng" dirty="0" smtClean="0"/>
              <a:t>single</a:t>
            </a:r>
            <a:r>
              <a:rPr lang="en-US" dirty="0" smtClean="0"/>
              <a:t> character</a:t>
            </a: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example1 = "dog\n"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example2 = "\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tcat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653317"/>
              </p:ext>
            </p:extLst>
          </p:nvPr>
        </p:nvGraphicFramePr>
        <p:xfrm>
          <a:off x="315724" y="4620766"/>
          <a:ext cx="3989752" cy="13525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231420"/>
              </p:ext>
            </p:extLst>
          </p:nvPr>
        </p:nvGraphicFramePr>
        <p:xfrm>
          <a:off x="4864688" y="4620766"/>
          <a:ext cx="3989752" cy="13525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24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9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Files?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</a:t>
            </a:r>
            <a:r>
              <a:rPr lang="en-US" dirty="0"/>
              <a:t>now, the Python </a:t>
            </a:r>
            <a:r>
              <a:rPr lang="en-US" dirty="0" smtClean="0"/>
              <a:t>programs you've </a:t>
            </a:r>
            <a:r>
              <a:rPr lang="en-US" dirty="0"/>
              <a:t>been writing </a:t>
            </a:r>
            <a:r>
              <a:rPr lang="en-US" dirty="0" smtClean="0"/>
              <a:t>are pretty simple for input/output</a:t>
            </a:r>
          </a:p>
          <a:p>
            <a:pPr lvl="1"/>
            <a:r>
              <a:rPr lang="en-US" dirty="0" smtClean="0"/>
              <a:t>User types input </a:t>
            </a:r>
            <a:r>
              <a:rPr lang="en-US" dirty="0"/>
              <a:t>at the keyboard </a:t>
            </a:r>
            <a:endParaRPr lang="en-US" dirty="0" smtClean="0"/>
          </a:p>
          <a:p>
            <a:pPr lvl="1"/>
            <a:r>
              <a:rPr lang="en-US" dirty="0" smtClean="0"/>
              <a:t>Results (output) are </a:t>
            </a:r>
            <a:r>
              <a:rPr lang="en-US" dirty="0"/>
              <a:t>displayed in the </a:t>
            </a:r>
            <a:r>
              <a:rPr lang="en-US" dirty="0" smtClean="0"/>
              <a:t>console</a:t>
            </a:r>
            <a:endParaRPr lang="en-US" dirty="0"/>
          </a:p>
          <a:p>
            <a:r>
              <a:rPr lang="en-US" dirty="0" smtClean="0"/>
              <a:t>This is fine for short and simple input…</a:t>
            </a:r>
          </a:p>
          <a:p>
            <a:pPr lvl="1"/>
            <a:r>
              <a:rPr lang="en-US" dirty="0" smtClean="0"/>
              <a:t>But what if we want to average 50 numbers, </a:t>
            </a:r>
            <a:br>
              <a:rPr lang="en-US" dirty="0" smtClean="0"/>
            </a:br>
            <a:r>
              <a:rPr lang="en-US" dirty="0" smtClean="0"/>
              <a:t>and mess up when entering the 37th one?</a:t>
            </a:r>
          </a:p>
          <a:p>
            <a:pPr lvl="1"/>
            <a:r>
              <a:rPr lang="en-US" dirty="0" smtClean="0"/>
              <a:t>Start all over???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01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File I/O?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solution is to </a:t>
            </a:r>
            <a:r>
              <a:rPr lang="en-US" u="sng" dirty="0" smtClean="0"/>
              <a:t>read</a:t>
            </a:r>
            <a:r>
              <a:rPr lang="en-US" dirty="0" smtClean="0"/>
              <a:t> the information in from a file on your computer</a:t>
            </a:r>
          </a:p>
          <a:p>
            <a:pPr lvl="1"/>
            <a:r>
              <a:rPr lang="en-US" sz="3200" dirty="0" smtClean="0"/>
              <a:t>You could even </a:t>
            </a:r>
            <a:r>
              <a:rPr lang="en-US" sz="3200" u="sng" dirty="0" smtClean="0"/>
              <a:t>write</a:t>
            </a:r>
            <a:r>
              <a:rPr lang="en-US" sz="3200" dirty="0" smtClean="0"/>
              <a:t> information to a file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/>
              <a:t>This process is called </a:t>
            </a:r>
            <a:r>
              <a:rPr lang="en-US" i="1" dirty="0" smtClean="0"/>
              <a:t>File </a:t>
            </a:r>
            <a:r>
              <a:rPr lang="en-US" i="1" dirty="0"/>
              <a:t>I/O</a:t>
            </a: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I/O" stands for "</a:t>
            </a:r>
            <a:r>
              <a:rPr lang="en-US" dirty="0" smtClean="0"/>
              <a:t>input/output“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has </a:t>
            </a:r>
            <a:r>
              <a:rPr lang="en-US" dirty="0" smtClean="0"/>
              <a:t>built-in </a:t>
            </a:r>
            <a:r>
              <a:rPr lang="en-US" dirty="0"/>
              <a:t>functions that </a:t>
            </a:r>
            <a:r>
              <a:rPr lang="en-US" dirty="0" smtClean="0"/>
              <a:t>make this easy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829056" y="6519446"/>
            <a:ext cx="6605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https://www.codecademy.com/courses/python-intermediate-en-OGNHh/0/1</a:t>
            </a:r>
          </a:p>
        </p:txBody>
      </p:sp>
    </p:spTree>
    <p:extLst>
      <p:ext uri="{BB962C8B-B14F-4D97-AF65-F5344CB8AC3E}">
        <p14:creationId xmlns:p14="http://schemas.microsoft.com/office/powerpoint/2010/main" val="327525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</a:p>
          <a:p>
            <a:pPr lvl="1"/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Using them for interactive loops</a:t>
            </a:r>
          </a:p>
          <a:p>
            <a:r>
              <a:rPr lang="en-US" dirty="0" smtClean="0"/>
              <a:t>Two </a:t>
            </a:r>
            <a:r>
              <a:rPr lang="en-US" dirty="0"/>
              <a:t>different ways to mutate a list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</a:t>
            </a:r>
          </a:p>
          <a:p>
            <a:r>
              <a:rPr lang="en-US" dirty="0" smtClean="0"/>
              <a:t>Nested loops</a:t>
            </a:r>
          </a:p>
          <a:p>
            <a:r>
              <a:rPr lang="en-US" dirty="0" smtClean="0"/>
              <a:t>Two-dimensional lists (lists of lists)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“Read” in a file using a word processor</a:t>
            </a:r>
          </a:p>
          <a:p>
            <a:pPr lvl="1"/>
            <a:r>
              <a:rPr lang="en-US" sz="3200" dirty="0"/>
              <a:t>File opened</a:t>
            </a:r>
          </a:p>
          <a:p>
            <a:pPr lvl="1"/>
            <a:r>
              <a:rPr lang="en-US" sz="3200" dirty="0"/>
              <a:t>Contents read into </a:t>
            </a:r>
            <a:r>
              <a:rPr lang="en-US" sz="3200" dirty="0" smtClean="0"/>
              <a:t>memory (RAM)</a:t>
            </a:r>
            <a:endParaRPr lang="en-US" sz="3200" dirty="0"/>
          </a:p>
          <a:p>
            <a:pPr lvl="1"/>
            <a:r>
              <a:rPr lang="en-US" sz="3200" dirty="0"/>
              <a:t>File </a:t>
            </a:r>
            <a:r>
              <a:rPr lang="en-US" sz="3200" dirty="0" smtClean="0"/>
              <a:t>closed</a:t>
            </a:r>
          </a:p>
          <a:p>
            <a:pPr lvl="1"/>
            <a:r>
              <a:rPr lang="en-US" sz="3200" dirty="0" smtClean="0"/>
              <a:t>IMPORTANT: Changes </a:t>
            </a:r>
            <a:r>
              <a:rPr lang="en-US" sz="3200" dirty="0"/>
              <a:t>to the file are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made </a:t>
            </a:r>
            <a:r>
              <a:rPr lang="en-US" sz="3200" dirty="0"/>
              <a:t>to the copy </a:t>
            </a:r>
            <a:r>
              <a:rPr lang="en-US" sz="3200" dirty="0" smtClean="0"/>
              <a:t>stored in </a:t>
            </a:r>
            <a:r>
              <a:rPr lang="en-US" sz="3200" dirty="0"/>
              <a:t>memory,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u="sng" dirty="0" smtClean="0"/>
              <a:t>not</a:t>
            </a:r>
            <a:r>
              <a:rPr lang="en-US" sz="3200" dirty="0" smtClean="0"/>
              <a:t> the original file on </a:t>
            </a:r>
            <a:r>
              <a:rPr lang="en-US" sz="3200" dirty="0"/>
              <a:t>the </a:t>
            </a:r>
            <a:r>
              <a:rPr lang="en-US" sz="3200" dirty="0" smtClean="0"/>
              <a:t>disk</a:t>
            </a:r>
            <a:endParaRPr lang="en-US" sz="3200" dirty="0"/>
          </a:p>
          <a:p>
            <a:pPr lvl="1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I/O Example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“Write” a file using a word processor</a:t>
            </a:r>
          </a:p>
          <a:p>
            <a:pPr lvl="1"/>
            <a:r>
              <a:rPr lang="en-US" dirty="0" smtClean="0"/>
              <a:t>(Saving </a:t>
            </a:r>
            <a:r>
              <a:rPr lang="en-US" dirty="0"/>
              <a:t>a word processing </a:t>
            </a:r>
            <a:r>
              <a:rPr lang="en-US" dirty="0" smtClean="0"/>
              <a:t>file)</a:t>
            </a:r>
            <a:endParaRPr lang="en-US" dirty="0"/>
          </a:p>
          <a:p>
            <a:pPr lvl="1"/>
            <a:r>
              <a:rPr lang="en-US" dirty="0" smtClean="0"/>
              <a:t>Original </a:t>
            </a:r>
            <a:r>
              <a:rPr lang="en-US" dirty="0"/>
              <a:t>file on the disk is reopened in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mode </a:t>
            </a:r>
            <a:r>
              <a:rPr lang="en-US" dirty="0"/>
              <a:t>that will allow </a:t>
            </a:r>
            <a:r>
              <a:rPr lang="en-US" dirty="0" smtClean="0"/>
              <a:t>writing</a:t>
            </a:r>
          </a:p>
          <a:p>
            <a:pPr lvl="2"/>
            <a:r>
              <a:rPr lang="en-US" sz="2800" dirty="0" smtClean="0"/>
              <a:t>This </a:t>
            </a:r>
            <a:r>
              <a:rPr lang="en-US" sz="2800" dirty="0"/>
              <a:t>actually erases the old </a:t>
            </a:r>
            <a:r>
              <a:rPr lang="en-US" sz="2800" dirty="0" smtClean="0"/>
              <a:t>contents!</a:t>
            </a:r>
            <a:endParaRPr lang="en-US" sz="2800" dirty="0"/>
          </a:p>
          <a:p>
            <a:pPr lvl="1"/>
            <a:r>
              <a:rPr lang="en-US" dirty="0" smtClean="0"/>
              <a:t>Copy </a:t>
            </a:r>
            <a:r>
              <a:rPr lang="en-US" dirty="0"/>
              <a:t>the version of the document </a:t>
            </a:r>
            <a:r>
              <a:rPr lang="en-US" dirty="0" smtClean="0"/>
              <a:t>stored in </a:t>
            </a:r>
            <a:r>
              <a:rPr lang="en-US" dirty="0"/>
              <a:t>memory to the </a:t>
            </a:r>
            <a:r>
              <a:rPr lang="en-US" dirty="0" smtClean="0"/>
              <a:t>original file on disk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is closed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538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96" y="1969364"/>
            <a:ext cx="8827008" cy="4156799"/>
          </a:xfrm>
        </p:spPr>
        <p:txBody>
          <a:bodyPr/>
          <a:lstStyle/>
          <a:p>
            <a:r>
              <a:rPr lang="en-US" dirty="0" smtClean="0"/>
              <a:t>In order to do interesting things with files, we need to be able to perform certain operations:</a:t>
            </a:r>
          </a:p>
          <a:p>
            <a:pPr lvl="1"/>
            <a:r>
              <a:rPr lang="en-US" sz="3200" dirty="0" smtClean="0"/>
              <a:t>Associate an external file with a program object</a:t>
            </a:r>
          </a:p>
          <a:p>
            <a:pPr lvl="2"/>
            <a:r>
              <a:rPr lang="en-US" sz="2800" dirty="0" smtClean="0"/>
              <a:t>Opening the file</a:t>
            </a:r>
          </a:p>
          <a:p>
            <a:pPr lvl="1"/>
            <a:r>
              <a:rPr lang="en-US" sz="3200" dirty="0" smtClean="0"/>
              <a:t>Manipulate the file object</a:t>
            </a:r>
          </a:p>
          <a:p>
            <a:pPr lvl="2"/>
            <a:r>
              <a:rPr lang="en-US" sz="2800" dirty="0" smtClean="0"/>
              <a:t>Reading from or writing to the file object</a:t>
            </a:r>
          </a:p>
          <a:p>
            <a:pPr lvl="1"/>
            <a:r>
              <a:rPr lang="en-US" sz="3200" dirty="0" smtClean="0"/>
              <a:t>Close the file</a:t>
            </a:r>
          </a:p>
          <a:p>
            <a:pPr lvl="2"/>
            <a:r>
              <a:rPr lang="en-US" sz="2800" dirty="0" smtClean="0"/>
              <a:t>Making sure the object and file match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2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Syntax: Opening a File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FILE_NAME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the contains the name of the file you want to access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"input.txt"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"numbers.dat"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"roster.txt"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32816" y="2062588"/>
            <a:ext cx="8278368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open(FILE_NAME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ACCESS_MODE][, BUFFERING])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2499360" y="2016966"/>
            <a:ext cx="1670304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4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ACCESS_MODE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 string that determines which of the modes the file is to be opened in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"r"</a:t>
            </a:r>
            <a:r>
              <a:rPr lang="en-US" dirty="0" smtClean="0"/>
              <a:t> (open for reading)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writing)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dirty="0" smtClean="0"/>
              <a:t> </a:t>
            </a:r>
            <a:r>
              <a:rPr lang="en-US" dirty="0"/>
              <a:t>(open for </a:t>
            </a:r>
            <a:r>
              <a:rPr lang="en-US" dirty="0" smtClean="0"/>
              <a:t>appending)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32816" y="2062588"/>
            <a:ext cx="8278368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open(FILE_NAME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ACCESS_MODE][, BUFFERING])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4169664" y="2016966"/>
            <a:ext cx="2365248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open()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3744"/>
            <a:ext cx="8229600" cy="3602419"/>
          </a:xfrm>
        </p:spPr>
        <p:txBody>
          <a:bodyPr/>
          <a:lstStyle/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BUFFERING</a:t>
            </a:r>
            <a:r>
              <a:rPr lang="en-US" dirty="0" smtClean="0"/>
              <a:t> (</a:t>
            </a:r>
            <a:r>
              <a:rPr lang="en-US" u="sng" dirty="0" smtClean="0"/>
              <a:t>optional</a:t>
            </a:r>
            <a:r>
              <a:rPr lang="en-US" dirty="0" smtClean="0"/>
              <a:t> argument)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This argument is an integer that specifies to desired buffer size for the file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</a:t>
            </a:r>
            <a:r>
              <a:rPr lang="en-US" dirty="0" smtClean="0"/>
              <a:t> (</a:t>
            </a:r>
            <a:r>
              <a:rPr lang="en-US" dirty="0" err="1" smtClean="0"/>
              <a:t>unbuffered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dirty="0" smtClean="0"/>
              <a:t> (line buffered)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</a:t>
            </a:r>
            <a:r>
              <a:rPr lang="en-US" dirty="0" smtClean="0"/>
              <a:t> (buffer of approximately that size in bytes)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32816" y="2062588"/>
            <a:ext cx="8278368" cy="40011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err="1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myFile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open(FILE_NAME </a:t>
            </a:r>
            <a:r>
              <a:rPr lang="en-US" sz="2000" b="1" kern="0" dirty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[, </a:t>
            </a:r>
            <a:r>
              <a:rPr lang="en-US" sz="2000" b="1" kern="0" dirty="0" smtClean="0">
                <a:solidFill>
                  <a:prstClr val="black"/>
                </a:solidFill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ACCESS_MODE][, BUFFERING]) </a:t>
            </a:r>
            <a:endParaRPr lang="en-US" sz="2000" b="1" kern="0" dirty="0">
              <a:solidFill>
                <a:prstClr val="black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6437376" y="2016966"/>
            <a:ext cx="2273808" cy="470116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8944" y="4152371"/>
            <a:ext cx="255422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we won’t be using buffering much (if at all) in this class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9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/>
              <a:t>In general, we will use </a:t>
            </a:r>
            <a:r>
              <a:rPr lang="en-US" dirty="0" smtClean="0"/>
              <a:t>commands like: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testFile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open("scores.txt")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dataIn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open("old_stats.dat")</a:t>
            </a:r>
          </a:p>
          <a:p>
            <a:pPr marL="457200" lvl="1" indent="0">
              <a:buNone/>
            </a:pP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dataOut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open("stats.dat", "w")</a:t>
            </a:r>
          </a:p>
          <a:p>
            <a:r>
              <a:rPr lang="en-US" dirty="0" smtClean="0"/>
              <a:t>We </a:t>
            </a:r>
            <a:r>
              <a:rPr lang="en-US" dirty="0"/>
              <a:t>will ignore the </a:t>
            </a:r>
            <a:r>
              <a:rPr lang="en-US" dirty="0" smtClean="0"/>
              <a:t>optional buffering argument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656838" y="5067696"/>
            <a:ext cx="36408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cores.txt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2.5 </a:t>
            </a:r>
            <a:r>
              <a:rPr lang="nb-NO" altLang="en-US" sz="2000" dirty="0">
                <a:latin typeface="Courier New" panose="02070309020205020404" pitchFamily="49" charset="0"/>
              </a:rPr>
              <a:t>8.1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7.6 3.2 3.2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3.0 </a:t>
            </a:r>
            <a:r>
              <a:rPr lang="nb-NO" altLang="en-US" sz="2000" dirty="0">
                <a:latin typeface="Courier New" panose="02070309020205020404" pitchFamily="49" charset="0"/>
              </a:rPr>
              <a:t>11.6 6.5 2.7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12.4</a:t>
            </a:r>
            <a:endParaRPr lang="nb-NO" altLang="en-US" sz="2000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anose="02070309020205020404" pitchFamily="49" charset="0"/>
              </a:rPr>
              <a:t>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 8.0 </a:t>
            </a:r>
            <a:r>
              <a:rPr lang="nb-NO" altLang="en-US" sz="2000" dirty="0">
                <a:latin typeface="Courier New" panose="02070309020205020404" pitchFamily="49" charset="0"/>
              </a:rPr>
              <a:t>8.0 </a:t>
            </a:r>
            <a:r>
              <a:rPr lang="nb-NO" altLang="en-US" sz="2000" dirty="0" smtClean="0">
                <a:latin typeface="Courier New" panose="02070309020205020404" pitchFamily="49" charset="0"/>
              </a:rPr>
              <a:t>7.5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6326" y="5298528"/>
            <a:ext cx="18105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an example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61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Processing: Reading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File Objects to Read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open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("myStuff.txt")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This line of code does three things: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Opens the file “myStuff.txt”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 the “reading” mode (which is the default)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Assigns the opened file to the variable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endParaRPr lang="en-US" dirty="0"/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sz="2800" dirty="0" smtClean="0"/>
              <a:t> is a variable of type</a:t>
            </a:r>
            <a:r>
              <a:rPr lang="en-US" sz="2800" dirty="0"/>
              <a:t> file object</a:t>
            </a:r>
            <a:r>
              <a:rPr lang="en-US" sz="2800" dirty="0" smtClean="0"/>
              <a:t> </a:t>
            </a:r>
            <a:endParaRPr lang="en-US" sz="3200" dirty="0"/>
          </a:p>
          <a:p>
            <a:r>
              <a:rPr lang="en-US" dirty="0" smtClean="0"/>
              <a:t>Once the file is open, we can start reading 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34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There are three different ways to read in a file:</a:t>
            </a: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one line at a time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42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02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Entire Contents into One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wholeThing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12\n789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52" y="4786690"/>
            <a:ext cx="4133088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 escape sequence 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) is being printed, instead of the text starting on a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2" idx="0"/>
          </p:cNvCxnSpPr>
          <p:nvPr/>
        </p:nvCxnSpPr>
        <p:spPr>
          <a:xfrm flipH="1" flipV="1">
            <a:off x="1553166" y="4441602"/>
            <a:ext cx="586530" cy="3450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2139696" y="4087128"/>
            <a:ext cx="1099987" cy="6995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</p:cNvCxnSpPr>
          <p:nvPr/>
        </p:nvCxnSpPr>
        <p:spPr>
          <a:xfrm flipV="1">
            <a:off x="2139696" y="3710820"/>
            <a:ext cx="3307500" cy="107587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 flipH="1">
            <a:off x="5447196" y="3287387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flipH="1">
            <a:off x="3239683" y="3663695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flipH="1">
            <a:off x="1062858" y="4018169"/>
            <a:ext cx="490307" cy="42343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977128" y="2195165"/>
            <a:ext cx="244449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it’s literally one giant string!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39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3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Line at a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lineOne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'123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Susan 12.5 8.1 7.6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3.2\n'</a:t>
            </a:r>
          </a:p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lineTwo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info.readline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pl-P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pl-P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'456 Brad 4.0 11.6 6.5 2.7 12\n'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8192" y="1969968"/>
            <a:ext cx="2596896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there’s actually an easier way to do this… can you guess what it is?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99376" y="3588396"/>
            <a:ext cx="176784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(we’ll show you soon)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14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a List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info.readlines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listOfLines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['123 Susan 12.5 8.1 7.6 3.2\n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'456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Brad 4.0 11.6 6.5 2.7 12\n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 marL="47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'789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7.5\n']</a:t>
            </a:r>
          </a:p>
          <a:p>
            <a:pPr marL="4763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340352" y="5164642"/>
            <a:ext cx="466953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hours.txt</a:t>
            </a:r>
            <a:endParaRPr lang="en-US" altLang="en-US" sz="20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 smtClean="0">
                <a:latin typeface="Courier New" pitchFamily="49" charset="0"/>
              </a:rPr>
              <a:t>123 </a:t>
            </a:r>
            <a:r>
              <a:rPr lang="nb-NO" altLang="en-US" sz="2000" dirty="0">
                <a:latin typeface="Courier New" pitchFamily="49" charset="0"/>
              </a:rPr>
              <a:t>Susan 12.5 8.1 7.6 </a:t>
            </a:r>
            <a:r>
              <a:rPr lang="nb-NO" altLang="en-US" sz="2000" dirty="0" smtClean="0">
                <a:latin typeface="Courier New" pitchFamily="49" charset="0"/>
              </a:rPr>
              <a:t>3.2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456 Brad 4.0 11.6 6.5 2.7 </a:t>
            </a:r>
            <a:r>
              <a:rPr lang="nb-NO" altLang="en-US" sz="2000" dirty="0" smtClean="0">
                <a:latin typeface="Courier New" pitchFamily="49" charset="0"/>
              </a:rPr>
              <a:t>12</a:t>
            </a:r>
            <a:endParaRPr lang="nb-NO" altLang="en-US" sz="2000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nb-NO" altLang="en-US" sz="2000" dirty="0">
                <a:latin typeface="Courier New" pitchFamily="49" charset="0"/>
              </a:rPr>
              <a:t>789 Jenn 8.0 8.0 8.0 8.0 </a:t>
            </a:r>
            <a:r>
              <a:rPr lang="nb-NO" altLang="en-US" sz="2000" dirty="0" smtClean="0">
                <a:latin typeface="Courier New" pitchFamily="49" charset="0"/>
              </a:rPr>
              <a:t>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9376" y="4702977"/>
            <a:ext cx="181051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our input file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209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74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9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" y="826364"/>
            <a:ext cx="8717280" cy="1143000"/>
          </a:xfrm>
        </p:spPr>
        <p:txBody>
          <a:bodyPr/>
          <a:lstStyle/>
          <a:p>
            <a:r>
              <a:rPr lang="en-US" sz="4000" dirty="0" smtClean="0"/>
              <a:t>A Better Way to Read One Line at a Time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 smtClean="0"/>
              <a:t>Instead of reading them manually, use a 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to iterate through the file line by line</a:t>
            </a:r>
          </a:p>
          <a:p>
            <a:pPr lvl="3"/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info = open("hours.txt")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info: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eachLine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123 Susan 12.5 8.1 7.6 3.2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456 Brad 4.0 11.6 6.5 2.7 12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789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Jenn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8.0 8.0 8.0 8.0 7.5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14288" y="3640927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why are there all these empty lines???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1"/>
          </p:cNvCxnSpPr>
          <p:nvPr/>
        </p:nvCxnSpPr>
        <p:spPr>
          <a:xfrm flipH="1">
            <a:off x="5309616" y="4056426"/>
            <a:ext cx="804672" cy="221026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5212080" y="4056426"/>
            <a:ext cx="902208" cy="162504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5035296" y="4056426"/>
            <a:ext cx="1078992" cy="93010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67856" y="4543985"/>
            <a:ext cx="2566416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now that we’re calling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400" dirty="0" smtClean="0">
                <a:cs typeface="Courier New" panose="02070309020205020404" pitchFamily="49" charset="0"/>
              </a:rPr>
              <a:t>,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400" dirty="0" smtClean="0">
                <a:cs typeface="Courier New" panose="02070309020205020404" pitchFamily="49" charset="0"/>
              </a:rPr>
              <a:t> is printing out as a new line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9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Whitespace is any “blank” character, that represents space between other characters</a:t>
            </a:r>
          </a:p>
          <a:p>
            <a:r>
              <a:rPr lang="en-US" dirty="0" smtClean="0"/>
              <a:t>For example: tabs, newlines, and spaces</a:t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"\t"  "\n"    " 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When we read in a file, we can get whitespace</a:t>
            </a:r>
          </a:p>
          <a:p>
            <a:pPr lvl="1"/>
            <a:r>
              <a:rPr lang="en-US" sz="3200" dirty="0" smtClean="0"/>
              <a:t>Sometimes, we don’t want to keep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32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sz="3600" dirty="0"/>
              <a:t>To </a:t>
            </a:r>
            <a:r>
              <a:rPr lang="en-US" sz="3600" dirty="0" smtClean="0"/>
              <a:t>learn about escape sequences</a:t>
            </a:r>
          </a:p>
          <a:p>
            <a:pPr lvl="1"/>
            <a:r>
              <a:rPr lang="en-US" sz="3200" dirty="0" smtClean="0"/>
              <a:t>Why we need them</a:t>
            </a:r>
          </a:p>
          <a:p>
            <a:pPr lvl="1"/>
            <a:r>
              <a:rPr lang="en-US" sz="3200" dirty="0" smtClean="0"/>
              <a:t>How to use them</a:t>
            </a:r>
            <a:endParaRPr lang="en-US" sz="3200" dirty="0"/>
          </a:p>
          <a:p>
            <a:r>
              <a:rPr lang="en-US" sz="3600" dirty="0"/>
              <a:t>To be able </a:t>
            </a:r>
            <a:r>
              <a:rPr lang="en-US" sz="3600" dirty="0" smtClean="0"/>
              <a:t>to</a:t>
            </a:r>
          </a:p>
          <a:p>
            <a:pPr lvl="1"/>
            <a:r>
              <a:rPr lang="en-US" sz="3200" dirty="0"/>
              <a:t>O</a:t>
            </a:r>
            <a:r>
              <a:rPr lang="en-US" sz="3200" dirty="0" smtClean="0"/>
              <a:t>pen </a:t>
            </a:r>
            <a:r>
              <a:rPr lang="en-US" sz="3200" dirty="0"/>
              <a:t>a </a:t>
            </a:r>
            <a:r>
              <a:rPr lang="en-US" sz="3200" dirty="0" smtClean="0"/>
              <a:t>file</a:t>
            </a:r>
          </a:p>
          <a:p>
            <a:pPr lvl="1"/>
            <a:r>
              <a:rPr lang="en-US" sz="3200" dirty="0" smtClean="0"/>
              <a:t>Read </a:t>
            </a:r>
            <a:r>
              <a:rPr lang="en-US" sz="3200" dirty="0"/>
              <a:t>in its </a:t>
            </a:r>
            <a:r>
              <a:rPr lang="en-US" sz="3200" dirty="0" smtClean="0"/>
              <a:t>data</a:t>
            </a:r>
          </a:p>
          <a:p>
            <a:pPr lvl="1"/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Removing the Newline from 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09420"/>
              </p:ext>
            </p:extLst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/>
              <a:t>Removing the Newline from 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r>
              <a:rPr lang="en-US" dirty="0" smtClean="0"/>
              <a:t>To remove the escaped newline sequence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/>
              <a:t>) from a string we read in, we can use slicing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690620"/>
              </p:ext>
            </p:extLst>
          </p:nvPr>
        </p:nvGraphicFramePr>
        <p:xfrm>
          <a:off x="5038424" y="4152886"/>
          <a:ext cx="3989752" cy="18706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97438"/>
                <a:gridCol w="997438"/>
                <a:gridCol w="997438"/>
                <a:gridCol w="997438"/>
              </a:tblGrid>
              <a:tr h="5295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464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76790" y="5920939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" y="4288827"/>
            <a:ext cx="243230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don’t remove anything from the beginning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3011424" y="3840480"/>
            <a:ext cx="1219200" cy="104851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50720" y="5608052"/>
            <a:ext cx="2816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just remove the very last character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3358896" y="3840480"/>
            <a:ext cx="1213104" cy="1767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82"/>
          <p:cNvGrpSpPr>
            <a:grpSpLocks/>
          </p:cNvGrpSpPr>
          <p:nvPr/>
        </p:nvGrpSpPr>
        <p:grpSpPr bwMode="auto">
          <a:xfrm>
            <a:off x="5038424" y="3547872"/>
            <a:ext cx="3518814" cy="605014"/>
            <a:chOff x="7696108" y="4572000"/>
            <a:chExt cx="500747" cy="91440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9" name="Rectangle 8"/>
          <p:cNvSpPr/>
          <p:nvPr/>
        </p:nvSpPr>
        <p:spPr>
          <a:xfrm>
            <a:off x="8040624" y="4288827"/>
            <a:ext cx="1005840" cy="18409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0978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br>
              <a:rPr lang="en-US" dirty="0" smtClean="0"/>
            </a:b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18489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0978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br>
              <a:rPr lang="en-US" dirty="0" smtClean="0"/>
            </a:b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988772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010656" y="3547871"/>
            <a:ext cx="2676144" cy="1504800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18" name="Rectangle 17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9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0978" cy="4156799"/>
          </a:xfrm>
        </p:spPr>
        <p:txBody>
          <a:bodyPr/>
          <a:lstStyle/>
          <a:p>
            <a:r>
              <a:rPr lang="en-US" dirty="0" smtClean="0"/>
              <a:t>To remove all whitespace from the </a:t>
            </a:r>
            <a:br>
              <a:rPr lang="en-US" dirty="0" smtClean="0"/>
            </a:br>
            <a:r>
              <a:rPr lang="en-US" u="sng" dirty="0" smtClean="0"/>
              <a:t>start and end</a:t>
            </a:r>
            <a:r>
              <a:rPr lang="en-US" dirty="0" smtClean="0"/>
              <a:t> of a string, we can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</a:p>
          <a:p>
            <a:pPr lvl="3"/>
            <a:endParaRPr lang="en-US" dirty="0" smtClean="0"/>
          </a:p>
          <a:p>
            <a:pPr marL="4763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25287"/>
              </p:ext>
            </p:extLst>
          </p:nvPr>
        </p:nvGraphicFramePr>
        <p:xfrm>
          <a:off x="1499618" y="5194331"/>
          <a:ext cx="752856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  <a:gridCol w="941070"/>
              </a:tblGrid>
              <a:tr h="757054"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\t 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\n</a:t>
                      </a:r>
                      <a:endParaRPr lang="en-US" sz="4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87493" y="6017291"/>
            <a:ext cx="2152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spacedOut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987296" y="3816098"/>
            <a:ext cx="3633216" cy="1236573"/>
            <a:chOff x="1987296" y="3816095"/>
            <a:chExt cx="3633216" cy="1392111"/>
          </a:xfrm>
        </p:grpSpPr>
        <p:grpSp>
          <p:nvGrpSpPr>
            <p:cNvPr id="10" name="Group 82"/>
            <p:cNvGrpSpPr>
              <a:grpSpLocks/>
            </p:cNvGrpSpPr>
            <p:nvPr/>
          </p:nvGrpSpPr>
          <p:grpSpPr bwMode="auto">
            <a:xfrm flipH="1">
              <a:off x="1987296" y="4043600"/>
              <a:ext cx="3633216" cy="1164604"/>
              <a:chOff x="7696108" y="4578350"/>
              <a:chExt cx="500747" cy="91899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8195771" y="4582948"/>
                <a:ext cx="0" cy="914400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7696108" y="4578350"/>
                <a:ext cx="500747" cy="0"/>
              </a:xfrm>
              <a:prstGeom prst="line">
                <a:avLst/>
              </a:prstGeom>
              <a:noFill/>
              <a:ln w="57150" cap="flat" cmpd="sng" algn="ctr">
                <a:solidFill>
                  <a:srgbClr val="0070C0"/>
                </a:solidFill>
                <a:prstDash val="solid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5620512" y="3816095"/>
              <a:ext cx="0" cy="256032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H="1">
              <a:off x="2940041" y="4049429"/>
              <a:ext cx="0" cy="1158777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Rectangle 21"/>
          <p:cNvSpPr/>
          <p:nvPr/>
        </p:nvSpPr>
        <p:spPr>
          <a:xfrm>
            <a:off x="1377696" y="5096795"/>
            <a:ext cx="1975104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107680" y="5052671"/>
            <a:ext cx="1005840" cy="102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03618" y="4225002"/>
            <a:ext cx="407337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notice that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 </a:t>
            </a:r>
            <a:r>
              <a:rPr lang="en-US" sz="2400" dirty="0" smtClean="0">
                <a:cs typeface="Courier New" panose="02070309020205020404" pitchFamily="49" charset="0"/>
              </a:rPr>
              <a:t>does </a:t>
            </a:r>
            <a:r>
              <a:rPr lang="en-US" sz="2400" u="sng" dirty="0" smtClean="0"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cs typeface="Courier New" panose="02070309020205020404" pitchFamily="49" charset="0"/>
              </a:rPr>
              <a:t> remove “interior” spacing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6010656" y="3547871"/>
            <a:ext cx="2676144" cy="1504800"/>
            <a:chOff x="7696108" y="4572000"/>
            <a:chExt cx="500747" cy="914400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1957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 flipV="1">
              <a:off x="7696108" y="4578350"/>
              <a:ext cx="500747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0" name="Oval 19"/>
          <p:cNvSpPr>
            <a:spLocks noChangeAspect="1"/>
          </p:cNvSpPr>
          <p:nvPr/>
        </p:nvSpPr>
        <p:spPr>
          <a:xfrm flipH="1">
            <a:off x="6183496" y="5055999"/>
            <a:ext cx="1034501" cy="1034501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0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Miscellaneous (and Exercises!)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 Filename from a User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putting the filename straight in the code, we can ask the user for the filename</a:t>
            </a:r>
          </a:p>
          <a:p>
            <a:r>
              <a:rPr lang="en-US" sz="2800" dirty="0" smtClean="0"/>
              <a:t>Save their response in a variable, and call 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sz="2800" dirty="0" smtClean="0"/>
              <a:t> function with it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86712" y="3941080"/>
            <a:ext cx="5370576" cy="258532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printfile.py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    Prints a file to the screen.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filename: "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'r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data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infile.read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print(data)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5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Jabberwocky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Write a program that goes through a file and reports the longest line in the file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193292" y="5345722"/>
            <a:ext cx="6757416" cy="10156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latin typeface="Courier New" panose="02070309020205020404" pitchFamily="49" charset="0"/>
              </a:rPr>
              <a:t>&gt;&gt;&gt;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longest.py</a:t>
            </a: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longest line = 42 characters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urier New" panose="02070309020205020404" pitchFamily="49" charset="0"/>
              </a:rPr>
              <a:t>the jaws that bite, the claws that catch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,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93292" y="3422673"/>
            <a:ext cx="6757416" cy="12926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Jabberwock, my son,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>
                <a:latin typeface="Courier New" panose="02070309020205020404" pitchFamily="49" charset="0"/>
              </a:rPr>
              <a:t>jaws that bite, the claws that catch,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Beware </a:t>
            </a:r>
            <a:r>
              <a:rPr lang="en-US" altLang="en-US" sz="2000" dirty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JubJub</a:t>
            </a:r>
            <a:r>
              <a:rPr lang="en-US" altLang="en-US" sz="2000" dirty="0">
                <a:latin typeface="Courier New" panose="02070309020205020404" pitchFamily="49" charset="0"/>
              </a:rPr>
              <a:t> bird and shun</a:t>
            </a:r>
          </a:p>
          <a:p>
            <a:pPr marL="4763" lvl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urier New" panose="02070309020205020404" pitchFamily="49" charset="0"/>
              </a:rPr>
              <a:t>the </a:t>
            </a:r>
            <a:r>
              <a:rPr lang="en-US" altLang="en-US" sz="2000" dirty="0" err="1">
                <a:latin typeface="Courier New" panose="02070309020205020404" pitchFamily="49" charset="0"/>
              </a:rPr>
              <a:t>frumious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bandersnatch</a:t>
            </a:r>
            <a:r>
              <a:rPr lang="en-US" altLang="en-US" sz="2000" dirty="0" smtClean="0">
                <a:latin typeface="Courier New" panose="02070309020205020404" pitchFamily="49" charset="0"/>
              </a:rPr>
              <a:t>.</a:t>
            </a:r>
            <a:endParaRPr lang="en-US" altLang="en-US" sz="2000" dirty="0">
              <a:latin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022180"/>
            <a:ext cx="2386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Input File: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945612"/>
            <a:ext cx="2092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Example Output: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341" y="3022180"/>
            <a:ext cx="2152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caroll.txt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Jabberwocky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input = open(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"carroll.txt"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longest =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line in input: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(line) 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longest = 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"Longest line ="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(longest))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print(longest)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3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373979" cy="4156799"/>
          </a:xfrm>
        </p:spPr>
        <p:txBody>
          <a:bodyPr/>
          <a:lstStyle/>
          <a:p>
            <a:r>
              <a:rPr lang="en-US" dirty="0" smtClean="0"/>
              <a:t>(Pre) Lab 5 has been released on Blackboard</a:t>
            </a:r>
          </a:p>
          <a:p>
            <a:pPr lvl="1"/>
            <a:r>
              <a:rPr lang="en-US" dirty="0" smtClean="0"/>
              <a:t>Future ones will be available the weekend prior</a:t>
            </a:r>
          </a:p>
          <a:p>
            <a:pPr marL="1371600" lvl="3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Homework 4 is out</a:t>
            </a:r>
          </a:p>
          <a:p>
            <a:pPr lvl="1"/>
            <a:r>
              <a:rPr lang="en-US" dirty="0" smtClean="0"/>
              <a:t>Due by Tuesday (Oct 6th) 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Homework 1 re-grade and re-submit petitions must be made to your TA before Friday @ 3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5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“Misbehaving”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times when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function </a:t>
            </a:r>
            <a:r>
              <a:rPr lang="en-US" dirty="0"/>
              <a:t>doesn’t </a:t>
            </a:r>
            <a:r>
              <a:rPr lang="en-US" dirty="0" smtClean="0"/>
              <a:t>output </a:t>
            </a:r>
            <a:r>
              <a:rPr lang="en-US" dirty="0"/>
              <a:t>exactly what we </a:t>
            </a:r>
            <a:r>
              <a:rPr lang="en-US" dirty="0" smtClean="0"/>
              <a:t>want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 feet, 4 inches")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 feet, 4 inches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File "&lt;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&gt;", line 1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print("I am 5'4"")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^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SyntaxError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EOL while scanning string literal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29056" y="6519446"/>
            <a:ext cx="4578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http</a:t>
            </a:r>
            <a:r>
              <a:rPr lang="en-US" sz="1600" dirty="0">
                <a:latin typeface="+mn-lt"/>
              </a:rPr>
              <a:t>://learnpythonthehardway.org/book/ex10.html</a:t>
            </a:r>
          </a:p>
        </p:txBody>
      </p:sp>
    </p:spTree>
    <p:extLst>
      <p:ext uri="{BB962C8B-B14F-4D97-AF65-F5344CB8AC3E}">
        <p14:creationId xmlns:p14="http://schemas.microsoft.com/office/powerpoint/2010/main" val="59777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Python has special keywords…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  <a:r>
              <a:rPr lang="en-US" dirty="0" smtClean="0"/>
              <a:t>, etc.</a:t>
            </a:r>
          </a:p>
          <a:p>
            <a:endParaRPr lang="en-US" dirty="0" smtClean="0"/>
          </a:p>
          <a:p>
            <a:r>
              <a:rPr lang="en-US" dirty="0" smtClean="0"/>
              <a:t>It also has special characters</a:t>
            </a:r>
          </a:p>
          <a:p>
            <a:pPr lvl="1"/>
            <a:r>
              <a:rPr lang="en-US" dirty="0" smtClean="0"/>
              <a:t>single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), double quote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16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Backslash: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backslash character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is used to “</a:t>
            </a:r>
            <a:r>
              <a:rPr lang="en-US" i="1" dirty="0" smtClean="0"/>
              <a:t>escape</a:t>
            </a:r>
            <a:r>
              <a:rPr lang="en-US" dirty="0" smtClean="0"/>
              <a:t>” a special character in Python</a:t>
            </a:r>
          </a:p>
          <a:p>
            <a:pPr lvl="1"/>
            <a:r>
              <a:rPr lang="en-US" sz="3200" dirty="0" smtClean="0"/>
              <a:t>Tells Python not to treat it as special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backslash character goes </a:t>
            </a:r>
            <a:r>
              <a:rPr lang="en-US" u="sng" dirty="0" smtClean="0"/>
              <a:t>in front</a:t>
            </a:r>
            <a:r>
              <a:rPr lang="en-US" dirty="0" smtClean="0"/>
              <a:t> of the character we want to “escape”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5'4"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9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to solve the problem of printing out our height using quotes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print("I am 5'4\"")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print('I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5\'4"')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5'4"</a:t>
            </a:r>
          </a:p>
          <a:p>
            <a:pPr marL="809625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print("I am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5\'4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\"")</a:t>
            </a:r>
          </a:p>
          <a:p>
            <a:pPr marL="809625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 am 5'4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6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20518</TotalTime>
  <Words>2159</Words>
  <Application>Microsoft Office PowerPoint</Application>
  <PresentationFormat>On-screen Show (4:3)</PresentationFormat>
  <Paragraphs>531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CMSC201  Computer Science I for Majors  Lecture 10 – File I/O</vt:lpstr>
      <vt:lpstr>Last Class We Covered</vt:lpstr>
      <vt:lpstr>Any Questions from Last Time?</vt:lpstr>
      <vt:lpstr>Today’s Objectives</vt:lpstr>
      <vt:lpstr>Escape Sequences</vt:lpstr>
      <vt:lpstr>“Misbehaving” print() Function</vt:lpstr>
      <vt:lpstr>Special Characters</vt:lpstr>
      <vt:lpstr>Backslash: Escape Sequences</vt:lpstr>
      <vt:lpstr>Using Escape Sequences</vt:lpstr>
      <vt:lpstr>Using Escape Sequences</vt:lpstr>
      <vt:lpstr>Common Escape Sequences</vt:lpstr>
      <vt:lpstr>Escape Sequences Example</vt:lpstr>
      <vt:lpstr>Escape Sequences Example</vt:lpstr>
      <vt:lpstr>Escape Sequences Example</vt:lpstr>
      <vt:lpstr>Escape Sequences Example</vt:lpstr>
      <vt:lpstr>How Python Handles Escape Sequences</vt:lpstr>
      <vt:lpstr>File Input/Output</vt:lpstr>
      <vt:lpstr>Why Use Files?</vt:lpstr>
      <vt:lpstr>What is File I/O?</vt:lpstr>
      <vt:lpstr>File I/O Example Usage</vt:lpstr>
      <vt:lpstr>File I/O Example Usage</vt:lpstr>
      <vt:lpstr>File Processing</vt:lpstr>
      <vt:lpstr>Syntax: Opening a File</vt:lpstr>
      <vt:lpstr>Syntax for open() Function</vt:lpstr>
      <vt:lpstr>Syntax for open() Function</vt:lpstr>
      <vt:lpstr>Syntax for open() Function</vt:lpstr>
      <vt:lpstr>Examples of Using open()</vt:lpstr>
      <vt:lpstr>File Processing: Reading</vt:lpstr>
      <vt:lpstr>Using File Objects to Read Files</vt:lpstr>
      <vt:lpstr>Three Ways to Read a File</vt:lpstr>
      <vt:lpstr>Entire Contents into One String</vt:lpstr>
      <vt:lpstr>Entire Contents into One String</vt:lpstr>
      <vt:lpstr>One Line at a Time</vt:lpstr>
      <vt:lpstr>As a List of Strings</vt:lpstr>
      <vt:lpstr>Using for Loops to Read in Files</vt:lpstr>
      <vt:lpstr>A Better Way to Read One Line at a Time</vt:lpstr>
      <vt:lpstr>A Better Way to Read One Line at a Time</vt:lpstr>
      <vt:lpstr>Whitespace</vt:lpstr>
      <vt:lpstr>Whitespace</vt:lpstr>
      <vt:lpstr>Removing the Newline from the End</vt:lpstr>
      <vt:lpstr>Removing the Newline from the End</vt:lpstr>
      <vt:lpstr>Removing Whitespace</vt:lpstr>
      <vt:lpstr>Removing Whitespace</vt:lpstr>
      <vt:lpstr>Removing Whitespace</vt:lpstr>
      <vt:lpstr>Miscellaneous (and Exercises!)</vt:lpstr>
      <vt:lpstr>Getting a Filename from a User</vt:lpstr>
      <vt:lpstr>Exercise: Jabberwocky</vt:lpstr>
      <vt:lpstr>Jabberwocky Solution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311</cp:revision>
  <dcterms:created xsi:type="dcterms:W3CDTF">2014-05-05T14:25:42Z</dcterms:created>
  <dcterms:modified xsi:type="dcterms:W3CDTF">2015-10-10T03:39:46Z</dcterms:modified>
</cp:coreProperties>
</file>